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handoutMasterIdLst>
    <p:handoutMasterId r:id="rId21"/>
  </p:handoutMasterIdLst>
  <p:sldIdLst>
    <p:sldId id="256" r:id="rId2"/>
    <p:sldId id="257" r:id="rId3"/>
    <p:sldId id="259" r:id="rId4"/>
    <p:sldId id="258" r:id="rId5"/>
    <p:sldId id="260" r:id="rId6"/>
    <p:sldId id="261" r:id="rId7"/>
    <p:sldId id="272" r:id="rId8"/>
    <p:sldId id="269" r:id="rId9"/>
    <p:sldId id="265" r:id="rId10"/>
    <p:sldId id="266" r:id="rId11"/>
    <p:sldId id="268" r:id="rId12"/>
    <p:sldId id="267" r:id="rId13"/>
    <p:sldId id="271" r:id="rId14"/>
    <p:sldId id="274" r:id="rId15"/>
    <p:sldId id="273" r:id="rId16"/>
    <p:sldId id="275" r:id="rId17"/>
    <p:sldId id="276" r:id="rId18"/>
    <p:sldId id="277"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3979" autoAdjust="0"/>
  </p:normalViewPr>
  <p:slideViewPr>
    <p:cSldViewPr snapToGrid="0">
      <p:cViewPr varScale="1">
        <p:scale>
          <a:sx n="81" d="100"/>
          <a:sy n="81" d="100"/>
        </p:scale>
        <p:origin x="782" y="53"/>
      </p:cViewPr>
      <p:guideLst/>
    </p:cSldViewPr>
  </p:slideViewPr>
  <p:outlineViewPr>
    <p:cViewPr>
      <p:scale>
        <a:sx n="33" d="100"/>
        <a:sy n="33" d="100"/>
      </p:scale>
      <p:origin x="0" y="-7012"/>
    </p:cViewPr>
  </p:outlineViewPr>
  <p:notesTextViewPr>
    <p:cViewPr>
      <p:scale>
        <a:sx n="1" d="1"/>
        <a:sy n="1" d="1"/>
      </p:scale>
      <p:origin x="0" y="0"/>
    </p:cViewPr>
  </p:notesTextViewPr>
  <p:sorterViewPr>
    <p:cViewPr>
      <p:scale>
        <a:sx n="100" d="100"/>
        <a:sy n="100" d="100"/>
      </p:scale>
      <p:origin x="0" y="-4020"/>
    </p:cViewPr>
  </p:sorter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06F411E-E7B3-40BA-8E18-4FEA29BC0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a:extLst>
              <a:ext uri="{FF2B5EF4-FFF2-40B4-BE49-F238E27FC236}">
                <a16:creationId xmlns:a16="http://schemas.microsoft.com/office/drawing/2014/main" id="{B2BFD518-6527-4679-9023-7B049FBCB1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A0530E-E121-4A9C-AA5C-149D9E764EA5}" type="datetimeFigureOut">
              <a:rPr lang="fr-MA" smtClean="0"/>
              <a:t>30/11/2019</a:t>
            </a:fld>
            <a:endParaRPr lang="fr-MA"/>
          </a:p>
        </p:txBody>
      </p:sp>
      <p:sp>
        <p:nvSpPr>
          <p:cNvPr id="4" name="Espace réservé du pied de page 3">
            <a:extLst>
              <a:ext uri="{FF2B5EF4-FFF2-40B4-BE49-F238E27FC236}">
                <a16:creationId xmlns:a16="http://schemas.microsoft.com/office/drawing/2014/main" id="{10A15F0F-A7C5-49BC-A57F-561DFDBB5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5" name="Espace réservé du numéro de diapositive 4">
            <a:extLst>
              <a:ext uri="{FF2B5EF4-FFF2-40B4-BE49-F238E27FC236}">
                <a16:creationId xmlns:a16="http://schemas.microsoft.com/office/drawing/2014/main" id="{9F32B8AD-6667-4411-B494-211F52BFCA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00E7AC-8844-42A7-AB5F-ABD67A402389}" type="slidenum">
              <a:rPr lang="fr-MA" smtClean="0"/>
              <a:t>‹N°›</a:t>
            </a:fld>
            <a:endParaRPr lang="fr-MA"/>
          </a:p>
        </p:txBody>
      </p:sp>
    </p:spTree>
    <p:extLst>
      <p:ext uri="{BB962C8B-B14F-4D97-AF65-F5344CB8AC3E}">
        <p14:creationId xmlns:p14="http://schemas.microsoft.com/office/powerpoint/2010/main" val="2683264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fr-FR"/>
              <a:t>Modifiez le style du titre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08B9EBBA-996F-894A-B54A-D6246ED52CEA}" type="datetimeFigureOut">
              <a:rPr lang="en-US" smtClean="0"/>
              <a:pPr/>
              <a:t>11/30/2019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‹N°›</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5787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1460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7202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3160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DFA1846-DA80-1C48-A609-854EA85C59AD}" type="datetimeFigureOut">
              <a:rPr lang="en-US" smtClean="0"/>
              <a:pPr/>
              <a:t>11/30/2019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‹N°›</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783849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356260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fr-FR"/>
              <a:t>Modifiez le style du titre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57300"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33864"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11/30/2019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0338438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89784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11/30/2019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25979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fr-FR"/>
              <a:t>Modifiez le style du titre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051" y="6375679"/>
            <a:ext cx="1233355" cy="348462"/>
          </a:xfrm>
        </p:spPr>
        <p:txBody>
          <a:bodyPr/>
          <a:lstStyle/>
          <a:p>
            <a:fld id="{D0DF5E60-9974-AC48-9591-99C2BB44B7CF}" type="datetimeFigureOut">
              <a:rPr lang="en-US" smtClean="0"/>
              <a:pPr/>
              <a:t>11/30/2019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‹N°›</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2986660"/>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fr-FR"/>
              <a:t>Modifiez le style du titre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950" y="6375679"/>
            <a:ext cx="1232456" cy="348462"/>
          </a:xfrm>
        </p:spPr>
        <p:txBody>
          <a:bodyPr/>
          <a:lstStyle/>
          <a:p>
            <a:fld id="{09B482E8-6E0E-1B4F-B1FD-C69DB9E858D9}" type="datetimeFigureOut">
              <a:rPr lang="en-US" smtClean="0"/>
              <a:pPr/>
              <a:t>11/30/2019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970895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9B482E8-6E0E-1B4F-B1FD-C69DB9E858D9}" type="datetimeFigureOut">
              <a:rPr lang="en-US" smtClean="0"/>
              <a:pPr/>
              <a:t>11/30/2019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‹N°›</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987271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hyperlink" Target="http://pencil.evolus.v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1056559" y="1231506"/>
            <a:ext cx="6145284" cy="4394988"/>
          </a:xfrm>
        </p:spPr>
        <p:txBody>
          <a:bodyPr>
            <a:normAutofit/>
          </a:bodyPr>
          <a:lstStyle/>
          <a:p>
            <a:pPr algn="r"/>
            <a:r>
              <a:rPr lang="fr-MA" sz="4800" dirty="0"/>
              <a:t>Maquettage d’un site vitrine</a:t>
            </a:r>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7889242" y="1231506"/>
            <a:ext cx="3761740" cy="4256314"/>
          </a:xfrm>
        </p:spPr>
        <p:txBody>
          <a:bodyPr anchor="ctr">
            <a:normAutofit/>
          </a:bodyPr>
          <a:lstStyle/>
          <a:p>
            <a:pPr algn="l"/>
            <a:r>
              <a:rPr lang="fr-FR" dirty="0"/>
              <a:t>Une présentation de 3 types d’outils de maquettage et </a:t>
            </a:r>
            <a:r>
              <a:rPr lang="fr-FR" dirty="0" err="1"/>
              <a:t>mockup</a:t>
            </a:r>
            <a:endParaRPr lang="fr-MA" dirty="0"/>
          </a:p>
        </p:txBody>
      </p:sp>
      <p:cxnSp>
        <p:nvCxnSpPr>
          <p:cNvPr id="10" name="Straight Connector 9">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2689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366129" y="2306820"/>
            <a:ext cx="6049574" cy="3703700"/>
          </a:xfrm>
        </p:spPr>
        <p:txBody>
          <a:bodyPr anchor="ctr">
            <a:normAutofit/>
          </a:bodyPr>
          <a:lstStyle/>
          <a:p>
            <a:r>
              <a:rPr lang="fr-FR" sz="5400" dirty="0"/>
              <a:t>Adobe XD</a:t>
            </a:r>
            <a:br>
              <a:rPr lang="fr-FR" sz="5400" dirty="0"/>
            </a:br>
            <a:r>
              <a:rPr lang="fr-FR" sz="5400" dirty="0"/>
              <a:t>est un logiciel</a:t>
            </a:r>
            <a:br>
              <a:rPr lang="fr-FR" sz="5400" dirty="0"/>
            </a:br>
            <a:r>
              <a:rPr lang="fr-FR" sz="5400" dirty="0"/>
              <a:t>de design ultra complet</a:t>
            </a:r>
            <a:endParaRPr lang="fr-FR" sz="5400" dirty="0">
              <a:solidFill>
                <a:schemeClr val="tx1"/>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31157" y="-2"/>
            <a:ext cx="5429934" cy="6858002"/>
          </a:xfrm>
        </p:spPr>
        <p:txBody>
          <a:bodyPr anchor="ctr">
            <a:normAutofit fontScale="85000" lnSpcReduction="10000"/>
          </a:bodyPr>
          <a:lstStyle/>
          <a:p>
            <a:pPr marL="0" indent="0">
              <a:lnSpc>
                <a:spcPct val="160000"/>
              </a:lnSpc>
              <a:buNone/>
            </a:pPr>
            <a:r>
              <a:rPr lang="fr-FR" dirty="0"/>
              <a:t>Adobe XD promet de chahuter la concurrence sur le marché des logiciels de prototypage digital. Au milieu des très connus Sketch, </a:t>
            </a:r>
            <a:r>
              <a:rPr lang="fr-FR" dirty="0" err="1"/>
              <a:t>Figma</a:t>
            </a:r>
            <a:r>
              <a:rPr lang="fr-FR" dirty="0"/>
              <a:t>, Invision Studio et </a:t>
            </a:r>
            <a:r>
              <a:rPr lang="fr-FR" dirty="0" err="1"/>
              <a:t>Framer</a:t>
            </a:r>
            <a:r>
              <a:rPr lang="fr-FR" dirty="0"/>
              <a:t>,</a:t>
            </a:r>
          </a:p>
          <a:p>
            <a:pPr marL="0" indent="0">
              <a:lnSpc>
                <a:spcPct val="160000"/>
              </a:lnSpc>
              <a:buNone/>
            </a:pPr>
            <a:r>
              <a:rPr lang="fr-FR" dirty="0"/>
              <a:t>XD offre aux concepteurs la vitesse, la précision et la qualité nécessaires pour itérer et partager en toute transparence des prototypes interactifs avec les membres de l'équipe et les réviseurs, sur différents périphériques et plates-formes, notamment Windows, Mac, iOS et Android.</a:t>
            </a:r>
          </a:p>
          <a:p>
            <a:pPr marL="0" indent="0">
              <a:lnSpc>
                <a:spcPct val="160000"/>
              </a:lnSpc>
              <a:buNone/>
            </a:pPr>
            <a:r>
              <a:rPr lang="fr-FR" dirty="0"/>
              <a:t>Visitez l'espace de travail</a:t>
            </a:r>
          </a:p>
          <a:p>
            <a:pPr marL="0" indent="0">
              <a:lnSpc>
                <a:spcPct val="160000"/>
              </a:lnSpc>
              <a:buNone/>
            </a:pPr>
            <a:r>
              <a:rPr lang="fr-FR" dirty="0"/>
              <a:t>Apprenez à connaître l'interface XD. Explorez les ressources intégrées disponibles pour vous aider à apprendre à utiliser Adobe XD ou à prendre une longueur d'avance sur vos conceptions. Naviguez entre les modes Conception et Prototype pour en savoir plus sur les outils disponibles dans chacun.</a:t>
            </a:r>
          </a:p>
        </p:txBody>
      </p:sp>
      <p:pic>
        <p:nvPicPr>
          <p:cNvPr id="9" name="Graphic 15">
            <a:extLst>
              <a:ext uri="{FF2B5EF4-FFF2-40B4-BE49-F238E27FC236}">
                <a16:creationId xmlns:a16="http://schemas.microsoft.com/office/drawing/2014/main" id="{08CFE37B-FD73-4871-9B9D-97E6AC5B2D92}"/>
              </a:ext>
            </a:extLst>
          </p:cNvPr>
          <p:cNvPicPr>
            <a:picLocks noChangeAspect="1"/>
          </p:cNvPicPr>
          <p:nvPr/>
        </p:nvPicPr>
        <p:blipFill>
          <a:blip r:embed="rId2"/>
          <a:stretch>
            <a:fillRect/>
          </a:stretch>
        </p:blipFill>
        <p:spPr>
          <a:xfrm>
            <a:off x="2473818" y="986999"/>
            <a:ext cx="1352611" cy="1319821"/>
          </a:xfrm>
          <a:prstGeom prst="rect">
            <a:avLst/>
          </a:prstGeom>
        </p:spPr>
      </p:pic>
    </p:spTree>
    <p:extLst>
      <p:ext uri="{BB962C8B-B14F-4D97-AF65-F5344CB8AC3E}">
        <p14:creationId xmlns:p14="http://schemas.microsoft.com/office/powerpoint/2010/main" val="1468483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885825" y="1078377"/>
            <a:ext cx="3860801" cy="4701244"/>
          </a:xfrm>
        </p:spPr>
        <p:txBody>
          <a:bodyPr anchor="ctr">
            <a:normAutofit/>
          </a:bodyPr>
          <a:lstStyle/>
          <a:p>
            <a:pPr>
              <a:lnSpc>
                <a:spcPct val="150000"/>
              </a:lnSpc>
            </a:pPr>
            <a:r>
              <a:rPr lang="fr-MA" sz="4400" b="1" dirty="0"/>
              <a:t>Qu'est-ce que </a:t>
            </a:r>
            <a:br>
              <a:rPr lang="fr-MA" sz="4400" b="1" dirty="0"/>
            </a:br>
            <a:r>
              <a:rPr lang="fr-MA" sz="4400" b="1" dirty="0"/>
              <a:t>Adobe XD?</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4" name="175b05f8-3fde-4222-83a7-13b1cac46d55_20170926031908.854x480at800_h264">
            <a:hlinkClick r:id="" action="ppaction://media"/>
            <a:extLst>
              <a:ext uri="{FF2B5EF4-FFF2-40B4-BE49-F238E27FC236}">
                <a16:creationId xmlns:a16="http://schemas.microsoft.com/office/drawing/2014/main" id="{01BCE2C2-07BA-4AA9-B2E1-24270EC4EA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61628" y="1463458"/>
            <a:ext cx="6995092" cy="3931083"/>
          </a:xfrm>
        </p:spPr>
      </p:pic>
    </p:spTree>
    <p:extLst>
      <p:ext uri="{BB962C8B-B14F-4D97-AF65-F5344CB8AC3E}">
        <p14:creationId xmlns:p14="http://schemas.microsoft.com/office/powerpoint/2010/main" val="307148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1561064" y="1131090"/>
            <a:ext cx="4710000" cy="4595819"/>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7748834" y="2548167"/>
            <a:ext cx="3989646" cy="3178742"/>
          </a:xfrm>
        </p:spPr>
        <p:txBody>
          <a:bodyPr>
            <a:normAutofit/>
          </a:bodyPr>
          <a:lstStyle/>
          <a:p>
            <a:pPr marL="0" indent="0">
              <a:buNone/>
            </a:pPr>
            <a:r>
              <a:rPr lang="fr-FR" sz="2800" b="1" dirty="0">
                <a:solidFill>
                  <a:schemeClr val="bg1"/>
                </a:solidFill>
              </a:rPr>
              <a:t>Mac et Windows</a:t>
            </a:r>
          </a:p>
          <a:p>
            <a:pPr marL="0" indent="0">
              <a:buNone/>
            </a:pPr>
            <a:r>
              <a:rPr lang="fr-MA" sz="2800" b="1" dirty="0">
                <a:solidFill>
                  <a:schemeClr val="bg1"/>
                </a:solidFill>
              </a:rPr>
              <a:t>Facile a utiliser</a:t>
            </a:r>
          </a:p>
          <a:p>
            <a:pPr marL="0" indent="0">
              <a:buNone/>
            </a:pPr>
            <a:r>
              <a:rPr lang="fr-MA" sz="2800" b="1" dirty="0">
                <a:solidFill>
                  <a:schemeClr val="bg1"/>
                </a:solidFill>
              </a:rPr>
              <a:t>Facile a comprendre</a:t>
            </a:r>
          </a:p>
          <a:p>
            <a:pPr marL="0" indent="0">
              <a:buNone/>
            </a:pPr>
            <a:endParaRPr lang="fr-MA" sz="2800" b="1" dirty="0">
              <a:solidFill>
                <a:schemeClr val="bg1"/>
              </a:solidFill>
            </a:endParaRPr>
          </a:p>
          <a:p>
            <a:pPr marL="0" indent="0">
              <a:buNone/>
            </a:pPr>
            <a:endParaRPr lang="fr-MA" sz="2800" b="1" dirty="0">
              <a:solidFill>
                <a:schemeClr val="bg1"/>
              </a:solidFill>
            </a:endParaRPr>
          </a:p>
        </p:txBody>
      </p:sp>
      <p:sp>
        <p:nvSpPr>
          <p:cNvPr id="8" name="Titre 1">
            <a:extLst>
              <a:ext uri="{FF2B5EF4-FFF2-40B4-BE49-F238E27FC236}">
                <a16:creationId xmlns:a16="http://schemas.microsoft.com/office/drawing/2014/main" id="{94ACBC3B-F121-4C26-8958-EAB771E5C6C1}"/>
              </a:ext>
            </a:extLst>
          </p:cNvPr>
          <p:cNvSpPr txBox="1">
            <a:spLocks/>
          </p:cNvSpPr>
          <p:nvPr/>
        </p:nvSpPr>
        <p:spPr>
          <a:xfrm>
            <a:off x="7993887" y="503739"/>
            <a:ext cx="4135121" cy="11154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fr-FR" sz="5400" dirty="0">
                <a:solidFill>
                  <a:schemeClr val="accent1"/>
                </a:solidFill>
              </a:rPr>
              <a:t>Adobe </a:t>
            </a:r>
            <a:r>
              <a:rPr lang="fr-FR" sz="5400" dirty="0" err="1">
                <a:solidFill>
                  <a:schemeClr val="accent1"/>
                </a:solidFill>
              </a:rPr>
              <a:t>xd</a:t>
            </a:r>
            <a:endParaRPr lang="fr-FR" sz="5400" dirty="0">
              <a:solidFill>
                <a:schemeClr val="accent1"/>
              </a:solidFill>
            </a:endParaRPr>
          </a:p>
        </p:txBody>
      </p:sp>
    </p:spTree>
    <p:extLst>
      <p:ext uri="{BB962C8B-B14F-4D97-AF65-F5344CB8AC3E}">
        <p14:creationId xmlns:p14="http://schemas.microsoft.com/office/powerpoint/2010/main" val="261487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6" name="bf721475-3ac8-43d4-a99b-cdb31f55aba6_20170926032216.854x480at800_h264">
            <a:hlinkClick r:id="" action="ppaction://media"/>
            <a:extLst>
              <a:ext uri="{FF2B5EF4-FFF2-40B4-BE49-F238E27FC236}">
                <a16:creationId xmlns:a16="http://schemas.microsoft.com/office/drawing/2014/main" id="{0601D178-2D58-44B8-8A16-D7C96655A27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28949" y="1421822"/>
            <a:ext cx="7142146" cy="4014354"/>
          </a:xfrm>
        </p:spPr>
      </p:pic>
    </p:spTree>
    <p:extLst>
      <p:ext uri="{BB962C8B-B14F-4D97-AF65-F5344CB8AC3E}">
        <p14:creationId xmlns:p14="http://schemas.microsoft.com/office/powerpoint/2010/main" val="14778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0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22565-BA08-4B2F-81BA-B8AF53DEC378}"/>
              </a:ext>
            </a:extLst>
          </p:cNvPr>
          <p:cNvSpPr>
            <a:spLocks noGrp="1"/>
          </p:cNvSpPr>
          <p:nvPr>
            <p:ph type="title"/>
          </p:nvPr>
        </p:nvSpPr>
        <p:spPr/>
        <p:txBody>
          <a:bodyPr/>
          <a:lstStyle/>
          <a:p>
            <a:r>
              <a:rPr lang="fr-FR" dirty="0"/>
              <a:t>PENCIL</a:t>
            </a:r>
            <a:endParaRPr lang="en-US" dirty="0"/>
          </a:p>
        </p:txBody>
      </p:sp>
      <p:sp>
        <p:nvSpPr>
          <p:cNvPr id="3" name="Espace réservé du contenu 2">
            <a:extLst>
              <a:ext uri="{FF2B5EF4-FFF2-40B4-BE49-F238E27FC236}">
                <a16:creationId xmlns:a16="http://schemas.microsoft.com/office/drawing/2014/main" id="{3DED11C5-24ED-4585-BA93-559F359439AB}"/>
              </a:ext>
            </a:extLst>
          </p:cNvPr>
          <p:cNvSpPr>
            <a:spLocks noGrp="1"/>
          </p:cNvSpPr>
          <p:nvPr>
            <p:ph idx="1"/>
          </p:nvPr>
        </p:nvSpPr>
        <p:spPr/>
        <p:txBody>
          <a:bodyPr/>
          <a:lstStyle/>
          <a:p>
            <a:r>
              <a:rPr lang="fr-FR" dirty="0"/>
              <a:t>Dans tout projet informatique durant la phase d’analyse et de conception il est nécessaire de valider les spécifications avec le client. Un des moyens pour y parvenir est de construire une maquette du futur logiciel afin de donner un aperçu du logiciel final au client.</a:t>
            </a:r>
            <a:endParaRPr lang="fr-FR" b="1" dirty="0">
              <a:hlinkClick r:id="rId2" tooltip="Le logiciel de maquettage Evolus Pencil"/>
            </a:endParaRPr>
          </a:p>
          <a:p>
            <a:r>
              <a:rPr lang="fr-FR" b="1" dirty="0">
                <a:hlinkClick r:id="rId2" tooltip="Le logiciel de maquettage Evolus Pencil"/>
              </a:rPr>
              <a:t>Evolus Pencil</a:t>
            </a:r>
            <a:r>
              <a:rPr lang="fr-FR" dirty="0"/>
              <a:t> est un outil dédié à l’élaboration de maquettes. Il permet de construire des maquettes simples et d’y glisser des annotations.</a:t>
            </a:r>
            <a:endParaRPr lang="en-US" dirty="0"/>
          </a:p>
        </p:txBody>
      </p:sp>
    </p:spTree>
    <p:extLst>
      <p:ext uri="{BB962C8B-B14F-4D97-AF65-F5344CB8AC3E}">
        <p14:creationId xmlns:p14="http://schemas.microsoft.com/office/powerpoint/2010/main" val="307939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78F4AF9-5F32-46D9-80EF-DB0C36C5B4D7}"/>
              </a:ext>
            </a:extLst>
          </p:cNvPr>
          <p:cNvPicPr>
            <a:picLocks noGrp="1" noChangeAspect="1"/>
          </p:cNvPicPr>
          <p:nvPr>
            <p:ph idx="1"/>
          </p:nvPr>
        </p:nvPicPr>
        <p:blipFill>
          <a:blip r:embed="rId2"/>
          <a:stretch>
            <a:fillRect/>
          </a:stretch>
        </p:blipFill>
        <p:spPr>
          <a:xfrm>
            <a:off x="1787702" y="346753"/>
            <a:ext cx="8825502" cy="6164494"/>
          </a:xfrm>
        </p:spPr>
      </p:pic>
    </p:spTree>
    <p:extLst>
      <p:ext uri="{BB962C8B-B14F-4D97-AF65-F5344CB8AC3E}">
        <p14:creationId xmlns:p14="http://schemas.microsoft.com/office/powerpoint/2010/main" val="844271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C993204-DFF9-43D5-911A-4997C42A9406}"/>
              </a:ext>
            </a:extLst>
          </p:cNvPr>
          <p:cNvPicPr>
            <a:picLocks noGrp="1" noChangeAspect="1"/>
          </p:cNvPicPr>
          <p:nvPr>
            <p:ph idx="1"/>
          </p:nvPr>
        </p:nvPicPr>
        <p:blipFill>
          <a:blip r:embed="rId2"/>
          <a:stretch>
            <a:fillRect/>
          </a:stretch>
        </p:blipFill>
        <p:spPr>
          <a:xfrm>
            <a:off x="1469205" y="256854"/>
            <a:ext cx="9698804" cy="6092575"/>
          </a:xfrm>
        </p:spPr>
      </p:pic>
    </p:spTree>
    <p:extLst>
      <p:ext uri="{BB962C8B-B14F-4D97-AF65-F5344CB8AC3E}">
        <p14:creationId xmlns:p14="http://schemas.microsoft.com/office/powerpoint/2010/main" val="1373452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D5991E-1ADA-4A85-AC50-4AB3070E1CAF}"/>
              </a:ext>
            </a:extLst>
          </p:cNvPr>
          <p:cNvSpPr>
            <a:spLocks noGrp="1"/>
          </p:cNvSpPr>
          <p:nvPr>
            <p:ph type="title"/>
          </p:nvPr>
        </p:nvSpPr>
        <p:spPr/>
        <p:txBody>
          <a:bodyPr/>
          <a:lstStyle/>
          <a:p>
            <a:r>
              <a:rPr lang="fr-FR" dirty="0"/>
              <a:t>AVANTAGE</a:t>
            </a:r>
            <a:endParaRPr lang="en-US" dirty="0"/>
          </a:p>
        </p:txBody>
      </p:sp>
      <p:sp>
        <p:nvSpPr>
          <p:cNvPr id="3" name="Espace réservé du contenu 2">
            <a:extLst>
              <a:ext uri="{FF2B5EF4-FFF2-40B4-BE49-F238E27FC236}">
                <a16:creationId xmlns:a16="http://schemas.microsoft.com/office/drawing/2014/main" id="{7285C302-95F9-4C62-9A1F-1A7F1D600C85}"/>
              </a:ext>
            </a:extLst>
          </p:cNvPr>
          <p:cNvSpPr>
            <a:spLocks noGrp="1"/>
          </p:cNvSpPr>
          <p:nvPr>
            <p:ph idx="1"/>
          </p:nvPr>
        </p:nvSpPr>
        <p:spPr>
          <a:xfrm>
            <a:off x="1251678" y="1632204"/>
            <a:ext cx="10178322" cy="3593591"/>
          </a:xfrm>
        </p:spPr>
        <p:txBody>
          <a:bodyPr>
            <a:normAutofit lnSpcReduction="10000"/>
          </a:bodyPr>
          <a:lstStyle/>
          <a:p>
            <a:r>
              <a:rPr lang="fr-FR" dirty="0"/>
              <a:t>Il permet de construire des maquettes simples</a:t>
            </a:r>
          </a:p>
          <a:p>
            <a:r>
              <a:rPr lang="fr-FR" dirty="0"/>
              <a:t>La maquette peut alors être exportés en document PDF ou bien en images au format PNG.</a:t>
            </a:r>
          </a:p>
          <a:p>
            <a:r>
              <a:rPr lang="fr-FR" dirty="0"/>
              <a:t>Il est possible d’utiliser de nombreux composants d’interface graphique tels que les champs de texte, les boutons, le labels ou encore les tableaux. Plusieurs thèmes sont disponibles permettant d’élaborer des maquettes avec le thème de Windows XP ou bien avec effet croquis (sketch).</a:t>
            </a:r>
          </a:p>
          <a:p>
            <a:r>
              <a:rPr lang="fr-FR" dirty="0"/>
              <a:t>Il est possible également d’élaborer des maquettes pour des applications mobiles, à destination des smartphones, avec notamment des skins imitant iOS ou encore Android</a:t>
            </a:r>
          </a:p>
          <a:p>
            <a:r>
              <a:rPr lang="fr-FR" dirty="0"/>
              <a:t>Cet outil est disponible sous quasiment toutes les plateformes: Mac OS X, Microsoft Windows, GNU/Linux.</a:t>
            </a:r>
            <a:endParaRPr lang="en-US" dirty="0"/>
          </a:p>
        </p:txBody>
      </p:sp>
    </p:spTree>
    <p:extLst>
      <p:ext uri="{BB962C8B-B14F-4D97-AF65-F5344CB8AC3E}">
        <p14:creationId xmlns:p14="http://schemas.microsoft.com/office/powerpoint/2010/main" val="1495086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8E869-489C-4D5D-88F1-DB507BC09DB2}"/>
              </a:ext>
            </a:extLst>
          </p:cNvPr>
          <p:cNvSpPr>
            <a:spLocks noGrp="1"/>
          </p:cNvSpPr>
          <p:nvPr>
            <p:ph type="title"/>
          </p:nvPr>
        </p:nvSpPr>
        <p:spPr>
          <a:xfrm>
            <a:off x="1251678" y="382385"/>
            <a:ext cx="10178322" cy="965648"/>
          </a:xfrm>
        </p:spPr>
        <p:txBody>
          <a:bodyPr>
            <a:normAutofit fontScale="90000"/>
          </a:bodyPr>
          <a:lstStyle/>
          <a:p>
            <a:r>
              <a:rPr lang="en-US" b="1" dirty="0"/>
              <a:t>Conclusion</a:t>
            </a:r>
            <a:br>
              <a:rPr lang="en-US" b="1" dirty="0"/>
            </a:br>
            <a:endParaRPr lang="en-US" dirty="0"/>
          </a:p>
        </p:txBody>
      </p:sp>
      <p:sp>
        <p:nvSpPr>
          <p:cNvPr id="3" name="Espace réservé du contenu 2">
            <a:extLst>
              <a:ext uri="{FF2B5EF4-FFF2-40B4-BE49-F238E27FC236}">
                <a16:creationId xmlns:a16="http://schemas.microsoft.com/office/drawing/2014/main" id="{D0A1616E-34F7-4D1A-A92E-0DC9560D73E6}"/>
              </a:ext>
            </a:extLst>
          </p:cNvPr>
          <p:cNvSpPr>
            <a:spLocks noGrp="1"/>
          </p:cNvSpPr>
          <p:nvPr>
            <p:ph idx="1"/>
          </p:nvPr>
        </p:nvSpPr>
        <p:spPr>
          <a:xfrm>
            <a:off x="1251678" y="1173638"/>
            <a:ext cx="10178322" cy="3593591"/>
          </a:xfrm>
        </p:spPr>
        <p:txBody>
          <a:bodyPr>
            <a:normAutofit/>
          </a:bodyPr>
          <a:lstStyle/>
          <a:p>
            <a:r>
              <a:rPr lang="fr-FR" dirty="0"/>
              <a:t>En conclusion de tout ça, j’aimerais dire qu’il m’a fallu faire un choix et ces trois programmes, quoique différents, ont tous leurs utilités et leurs points forts :</a:t>
            </a:r>
          </a:p>
          <a:p>
            <a:r>
              <a:rPr lang="fr-FR" dirty="0"/>
              <a:t>Axure comme étant le meilleur outil des trois pour faire des wireframes et des prototypes qui ne soient pas centrés uniquement vers les interactions entre les pages, mais aussi vers les interactions internes aux pages.</a:t>
            </a:r>
          </a:p>
          <a:p>
            <a:r>
              <a:rPr lang="fr-FR" dirty="0"/>
              <a:t>Adobe XD comme étant le logiciel avec l’interface la plus ergonomique et la plus aboutie malgré quelques manques.</a:t>
            </a:r>
          </a:p>
          <a:p>
            <a:r>
              <a:rPr lang="fr-FR" dirty="0"/>
              <a:t>Et enfin Pencil est un outil dédié à l’élaboration de maquettes. Il permet de construire des maquettes simples et d’y glisser des annotations.</a:t>
            </a:r>
            <a:endParaRPr lang="en-US" dirty="0"/>
          </a:p>
        </p:txBody>
      </p:sp>
    </p:spTree>
    <p:extLst>
      <p:ext uri="{BB962C8B-B14F-4D97-AF65-F5344CB8AC3E}">
        <p14:creationId xmlns:p14="http://schemas.microsoft.com/office/powerpoint/2010/main" val="3176987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25C00-1729-467C-BFCC-55816413175B}"/>
              </a:ext>
            </a:extLst>
          </p:cNvPr>
          <p:cNvSpPr>
            <a:spLocks noGrp="1"/>
          </p:cNvSpPr>
          <p:nvPr>
            <p:ph type="title"/>
          </p:nvPr>
        </p:nvSpPr>
        <p:spPr>
          <a:xfrm>
            <a:off x="3370006" y="1796308"/>
            <a:ext cx="5451987" cy="3265383"/>
          </a:xfrm>
        </p:spPr>
        <p:txBody>
          <a:bodyPr>
            <a:noAutofit/>
          </a:bodyPr>
          <a:lstStyle/>
          <a:p>
            <a:pPr algn="ctr"/>
            <a:r>
              <a:rPr lang="fr-MA" sz="25900" dirty="0"/>
              <a:t>fin</a:t>
            </a:r>
          </a:p>
        </p:txBody>
      </p:sp>
    </p:spTree>
    <p:extLst>
      <p:ext uri="{BB962C8B-B14F-4D97-AF65-F5344CB8AC3E}">
        <p14:creationId xmlns:p14="http://schemas.microsoft.com/office/powerpoint/2010/main" val="129471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15544" y="1162940"/>
            <a:ext cx="5265667" cy="4532120"/>
          </a:xfrm>
        </p:spPr>
        <p:txBody>
          <a:bodyPr anchor="ctr">
            <a:normAutofit/>
          </a:bodyPr>
          <a:lstStyle/>
          <a:p>
            <a:r>
              <a:rPr lang="fr-FR" sz="4400" dirty="0">
                <a:solidFill>
                  <a:srgbClr val="2A1A00"/>
                </a:solidFill>
              </a:rPr>
              <a:t>une présentation de 3 types d’outils de maquettage et </a:t>
            </a:r>
            <a:r>
              <a:rPr lang="fr-FR" sz="4400" dirty="0" err="1">
                <a:solidFill>
                  <a:srgbClr val="2A1A00"/>
                </a:solidFill>
              </a:rPr>
              <a:t>mockup</a:t>
            </a:r>
            <a:endParaRPr lang="fr-MA" sz="4400" dirty="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a:lnSpc>
                <a:spcPct val="150000"/>
              </a:lnSpc>
              <a:buFont typeface="Courier New" panose="02070309020205020404" pitchFamily="49" charset="0"/>
              <a:buChar char="o"/>
            </a:pPr>
            <a:r>
              <a:rPr lang="fr-FR" dirty="0"/>
              <a:t>Une liste de sites ou d’applications performantes permettant d’élaborer des wireframes ou des prototypes, sous plusieurs formats d’écrans différents.</a:t>
            </a:r>
          </a:p>
          <a:p>
            <a:pPr>
              <a:lnSpc>
                <a:spcPct val="150000"/>
              </a:lnSpc>
              <a:buFont typeface="Courier New" panose="02070309020205020404" pitchFamily="49" charset="0"/>
              <a:buChar char="o"/>
            </a:pPr>
            <a:r>
              <a:rPr lang="fr-FR" dirty="0"/>
              <a:t>Le wireframe est une étape indispensable dans le métier d’un UX designer, cela consiste à élaborer des prototypes de l’interface finale. Il existe plusieurs niveaux de réalisation, du plus grossier ( zoning, croquis ) au plus élaboré ( UI, vrai contenu ) le wireframe nécessite des outils spécifiques pour chacune de ces étapes.</a:t>
            </a:r>
            <a:endParaRPr lang="fr-MA" dirty="0"/>
          </a:p>
        </p:txBody>
      </p:sp>
    </p:spTree>
    <p:extLst>
      <p:ext uri="{BB962C8B-B14F-4D97-AF65-F5344CB8AC3E}">
        <p14:creationId xmlns:p14="http://schemas.microsoft.com/office/powerpoint/2010/main" val="382245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94459" y="5038209"/>
            <a:ext cx="4504261" cy="1283135"/>
          </a:xfrm>
        </p:spPr>
        <p:txBody>
          <a:bodyPr anchor="b">
            <a:noAutofit/>
          </a:bodyPr>
          <a:lstStyle/>
          <a:p>
            <a:r>
              <a:rPr lang="fr-FR" sz="7200" dirty="0"/>
              <a:t>REMARQUE</a:t>
            </a:r>
            <a:endParaRPr lang="fr-MA" sz="7200" dirty="0"/>
          </a:p>
        </p:txBody>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4998720" y="536656"/>
            <a:ext cx="6945086" cy="5784688"/>
          </a:xfrm>
        </p:spPr>
        <p:txBody>
          <a:bodyPr anchor="ctr">
            <a:normAutofit fontScale="92500"/>
          </a:bodyPr>
          <a:lstStyle/>
          <a:p>
            <a:pPr marL="0" indent="0">
              <a:lnSpc>
                <a:spcPct val="200000"/>
              </a:lnSpc>
              <a:buNone/>
            </a:pPr>
            <a:r>
              <a:rPr lang="fr-FR" sz="2400" dirty="0"/>
              <a:t>Les meilleurs sont payants, ce qui est normal, un service de qualité mérite une reconnaissance, mais si vous êtes UX designer et que les prototypes font normalement partie intégrante de votre travail, il est préférable de débourser un peu d’argent pour un des logiciels de votre choix, cela vous fera gagner un temps fou comparé aux solutions basiques, tels que Photoshop / Illustrator ou encore des services gratuits.</a:t>
            </a:r>
            <a:endParaRPr lang="fr-MA" sz="2400" dirty="0"/>
          </a:p>
        </p:txBody>
      </p:sp>
    </p:spTree>
    <p:extLst>
      <p:ext uri="{BB962C8B-B14F-4D97-AF65-F5344CB8AC3E}">
        <p14:creationId xmlns:p14="http://schemas.microsoft.com/office/powerpoint/2010/main" val="11726164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926927" y="2330447"/>
            <a:ext cx="5490143" cy="2197106"/>
          </a:xfrm>
        </p:spPr>
        <p:txBody>
          <a:bodyPr>
            <a:normAutofit/>
          </a:bodyPr>
          <a:lstStyle/>
          <a:p>
            <a:pPr algn="l"/>
            <a:r>
              <a:rPr lang="fr-MA" sz="14400" b="1" dirty="0" err="1"/>
              <a:t>Axure</a:t>
            </a:r>
            <a:endParaRPr lang="fr-MA" sz="7200" dirty="0">
              <a:solidFill>
                <a:srgbClr val="2A1A00"/>
              </a:solidFill>
            </a:endParaRPr>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lnSpc>
                <a:spcPct val="150000"/>
              </a:lnSpc>
            </a:pPr>
            <a:r>
              <a:rPr lang="fr-FR" dirty="0">
                <a:solidFill>
                  <a:schemeClr val="bg1"/>
                </a:solidFill>
              </a:rPr>
              <a:t>Axure, le photoshop du Wireframe</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8373535" y="1575479"/>
            <a:ext cx="3376275" cy="3995592"/>
          </a:xfrm>
          <a:prstGeom prst="rect">
            <a:avLst/>
          </a:prstGeom>
        </p:spPr>
      </p:pic>
    </p:spTree>
    <p:extLst>
      <p:ext uri="{BB962C8B-B14F-4D97-AF65-F5344CB8AC3E}">
        <p14:creationId xmlns:p14="http://schemas.microsoft.com/office/powerpoint/2010/main" val="30341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15546" y="2260027"/>
            <a:ext cx="5884704" cy="3703700"/>
          </a:xfrm>
        </p:spPr>
        <p:txBody>
          <a:bodyPr anchor="ctr">
            <a:normAutofit/>
          </a:bodyPr>
          <a:lstStyle/>
          <a:p>
            <a:pPr>
              <a:lnSpc>
                <a:spcPct val="100000"/>
              </a:lnSpc>
            </a:pPr>
            <a:r>
              <a:rPr lang="fr-FR" sz="5400" dirty="0"/>
              <a:t>Axure, le photoshop du Wireframe</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marL="0" indent="0">
              <a:lnSpc>
                <a:spcPct val="200000"/>
              </a:lnSpc>
              <a:buNone/>
            </a:pPr>
            <a:r>
              <a:rPr lang="fr-FR" dirty="0"/>
              <a:t>Axure, le logiciel de prototype de base, l’un des plus anciens, Axure constitue la référence en wireframe pour web et mobile. Il demande un petit peu de temps pour la prise en main, mais une fois acclimaté à l’interface, les possibilités d’interaction sont vraiment larges.</a:t>
            </a:r>
          </a:p>
        </p:txBody>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2464709" y="684538"/>
            <a:ext cx="1370829" cy="1622283"/>
          </a:xfrm>
          <a:prstGeom prst="rect">
            <a:avLst/>
          </a:prstGeom>
        </p:spPr>
      </p:pic>
    </p:spTree>
    <p:extLst>
      <p:ext uri="{BB962C8B-B14F-4D97-AF65-F5344CB8AC3E}">
        <p14:creationId xmlns:p14="http://schemas.microsoft.com/office/powerpoint/2010/main" val="162062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7993888" y="462534"/>
            <a:ext cx="3090672" cy="1197864"/>
          </a:xfrm>
        </p:spPr>
        <p:txBody>
          <a:bodyPr anchor="b">
            <a:normAutofit/>
          </a:bodyPr>
          <a:lstStyle/>
          <a:p>
            <a:r>
              <a:rPr lang="fr-FR" sz="7200" dirty="0">
                <a:solidFill>
                  <a:schemeClr val="accent1"/>
                </a:solidFill>
              </a:rPr>
              <a:t>Axure</a:t>
            </a:r>
          </a:p>
        </p:txBody>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1693549" y="808231"/>
            <a:ext cx="4445029" cy="5260391"/>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7993888" y="2122931"/>
            <a:ext cx="4135120" cy="2612135"/>
          </a:xfrm>
        </p:spPr>
        <p:txBody>
          <a:bodyPr>
            <a:normAutofit/>
          </a:bodyPr>
          <a:lstStyle/>
          <a:p>
            <a:pPr marL="0" indent="0">
              <a:buNone/>
            </a:pPr>
            <a:r>
              <a:rPr lang="fr-FR" sz="2400" b="1" dirty="0">
                <a:solidFill>
                  <a:schemeClr val="bg1"/>
                </a:solidFill>
              </a:rPr>
              <a:t>Logiciel MAC / PC</a:t>
            </a:r>
            <a:endParaRPr lang="fr-FR" sz="2400" dirty="0">
              <a:solidFill>
                <a:schemeClr val="bg1"/>
              </a:solidFill>
            </a:endParaRPr>
          </a:p>
          <a:p>
            <a:pPr marL="0" indent="0">
              <a:buNone/>
            </a:pPr>
            <a:r>
              <a:rPr lang="fr-FR" sz="2400" b="1" dirty="0">
                <a:solidFill>
                  <a:schemeClr val="bg1"/>
                </a:solidFill>
              </a:rPr>
              <a:t>Version d’essai 30 jours</a:t>
            </a:r>
            <a:endParaRPr lang="fr-FR" sz="2400" dirty="0">
              <a:solidFill>
                <a:schemeClr val="bg1"/>
              </a:solidFill>
            </a:endParaRPr>
          </a:p>
          <a:p>
            <a:pPr marL="0" indent="0">
              <a:buNone/>
            </a:pPr>
            <a:r>
              <a:rPr lang="fr-FR" sz="2400" b="1" dirty="0">
                <a:solidFill>
                  <a:schemeClr val="bg1"/>
                </a:solidFill>
              </a:rPr>
              <a:t>Achat : $289 – $589</a:t>
            </a:r>
          </a:p>
          <a:p>
            <a:pPr marL="0" indent="0">
              <a:buNone/>
            </a:pPr>
            <a:endParaRPr lang="fr-FR" sz="2400" b="1" dirty="0">
              <a:solidFill>
                <a:schemeClr val="bg1"/>
              </a:solidFill>
            </a:endParaRPr>
          </a:p>
        </p:txBody>
      </p:sp>
    </p:spTree>
    <p:extLst>
      <p:ext uri="{BB962C8B-B14F-4D97-AF65-F5344CB8AC3E}">
        <p14:creationId xmlns:p14="http://schemas.microsoft.com/office/powerpoint/2010/main" val="106201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7" name="Espace réservé du contenu 6">
            <a:extLst>
              <a:ext uri="{FF2B5EF4-FFF2-40B4-BE49-F238E27FC236}">
                <a16:creationId xmlns:a16="http://schemas.microsoft.com/office/drawing/2014/main" id="{16307BF8-82C7-4E16-B176-AAE27DB56840}"/>
              </a:ext>
            </a:extLst>
          </p:cNvPr>
          <p:cNvPicPr>
            <a:picLocks noGrp="1" noChangeAspect="1"/>
          </p:cNvPicPr>
          <p:nvPr>
            <p:ph idx="1"/>
          </p:nvPr>
        </p:nvPicPr>
        <p:blipFill>
          <a:blip r:embed="rId2"/>
          <a:stretch>
            <a:fillRect/>
          </a:stretch>
        </p:blipFill>
        <p:spPr>
          <a:xfrm>
            <a:off x="5168708" y="758189"/>
            <a:ext cx="6605569" cy="5341620"/>
          </a:xfrm>
        </p:spPr>
      </p:pic>
    </p:spTree>
    <p:extLst>
      <p:ext uri="{BB962C8B-B14F-4D97-AF65-F5344CB8AC3E}">
        <p14:creationId xmlns:p14="http://schemas.microsoft.com/office/powerpoint/2010/main" val="129329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7" name="Espace réservé du contenu 6">
            <a:extLst>
              <a:ext uri="{FF2B5EF4-FFF2-40B4-BE49-F238E27FC236}">
                <a16:creationId xmlns:a16="http://schemas.microsoft.com/office/drawing/2014/main" id="{FE3878D6-C5CF-4C73-BAD1-662C3203BCC8}"/>
              </a:ext>
            </a:extLst>
          </p:cNvPr>
          <p:cNvPicPr>
            <a:picLocks noGrp="1" noChangeAspect="1"/>
          </p:cNvPicPr>
          <p:nvPr>
            <p:ph idx="1"/>
          </p:nvPr>
        </p:nvPicPr>
        <p:blipFill>
          <a:blip r:embed="rId2"/>
          <a:stretch>
            <a:fillRect/>
          </a:stretch>
        </p:blipFill>
        <p:spPr>
          <a:xfrm>
            <a:off x="4853144" y="1078377"/>
            <a:ext cx="7236697" cy="4833874"/>
          </a:xfrm>
        </p:spPr>
      </p:pic>
    </p:spTree>
    <p:extLst>
      <p:ext uri="{BB962C8B-B14F-4D97-AF65-F5344CB8AC3E}">
        <p14:creationId xmlns:p14="http://schemas.microsoft.com/office/powerpoint/2010/main" val="1779202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425194" y="2330447"/>
            <a:ext cx="6375954" cy="2197106"/>
          </a:xfrm>
        </p:spPr>
        <p:txBody>
          <a:bodyPr>
            <a:normAutofit/>
          </a:bodyPr>
          <a:lstStyle/>
          <a:p>
            <a:r>
              <a:rPr lang="fr-MA" sz="8000" b="1" dirty="0"/>
              <a:t>Adobe </a:t>
            </a:r>
            <a:r>
              <a:rPr lang="fr-MA" sz="8000" b="1" dirty="0" err="1"/>
              <a:t>xd</a:t>
            </a:r>
            <a:endParaRPr lang="fr-MA" sz="8000" b="1" dirty="0"/>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r>
              <a:rPr lang="fr-FR" dirty="0">
                <a:solidFill>
                  <a:schemeClr val="bg1"/>
                </a:solidFill>
              </a:rPr>
              <a:t>Adobe XD est un logiciel de design ultra complet</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8001060" y="1591772"/>
            <a:ext cx="3765746" cy="3674456"/>
          </a:xfrm>
          <a:prstGeom prst="rect">
            <a:avLst/>
          </a:prstGeom>
        </p:spPr>
      </p:pic>
    </p:spTree>
    <p:extLst>
      <p:ext uri="{BB962C8B-B14F-4D97-AF65-F5344CB8AC3E}">
        <p14:creationId xmlns:p14="http://schemas.microsoft.com/office/powerpoint/2010/main" val="125870493"/>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748</Words>
  <Application>Microsoft Office PowerPoint</Application>
  <PresentationFormat>Grand écran</PresentationFormat>
  <Paragraphs>45</Paragraphs>
  <Slides>19</Slides>
  <Notes>0</Notes>
  <HiddenSlides>0</HiddenSlides>
  <MMClips>2</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19</vt:i4>
      </vt:variant>
    </vt:vector>
  </HeadingPairs>
  <TitlesOfParts>
    <vt:vector size="25" baseType="lpstr">
      <vt:lpstr>Arial</vt:lpstr>
      <vt:lpstr>Calibri</vt:lpstr>
      <vt:lpstr>Courier New</vt:lpstr>
      <vt:lpstr>Gill Sans MT</vt:lpstr>
      <vt:lpstr>Impact</vt:lpstr>
      <vt:lpstr>Badge</vt:lpstr>
      <vt:lpstr>Maquettage d’un site vitrine</vt:lpstr>
      <vt:lpstr>une présentation de 3 types d’outils de maquettage et mockup</vt:lpstr>
      <vt:lpstr>REMARQUE</vt:lpstr>
      <vt:lpstr>Axure</vt:lpstr>
      <vt:lpstr>Axure, le photoshop du Wireframe</vt:lpstr>
      <vt:lpstr>Axure</vt:lpstr>
      <vt:lpstr>Visitez l'espace de travail</vt:lpstr>
      <vt:lpstr>Visitez l'espace de travail</vt:lpstr>
      <vt:lpstr>Adobe xd</vt:lpstr>
      <vt:lpstr>Adobe XD est un logiciel de design ultra complet</vt:lpstr>
      <vt:lpstr>Qu'est-ce que  Adobe XD?</vt:lpstr>
      <vt:lpstr>Présentation PowerPoint</vt:lpstr>
      <vt:lpstr>Visitez l'espace de travail</vt:lpstr>
      <vt:lpstr>PENCIL</vt:lpstr>
      <vt:lpstr>Présentation PowerPoint</vt:lpstr>
      <vt:lpstr>Présentation PowerPoint</vt:lpstr>
      <vt:lpstr>AVANTAGE</vt:lpstr>
      <vt:lpstr>Conclusion </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Maquettage d’un site vitrine</dc:title>
  <dc:creator>rachid outahar</dc:creator>
  <cp:lastModifiedBy>zakaria kamili</cp:lastModifiedBy>
  <cp:revision>17</cp:revision>
  <dcterms:created xsi:type="dcterms:W3CDTF">2019-11-25T22:13:42Z</dcterms:created>
  <dcterms:modified xsi:type="dcterms:W3CDTF">2019-11-30T16:40:19Z</dcterms:modified>
</cp:coreProperties>
</file>